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331" r:id="rId3"/>
    <p:sldId id="330" r:id="rId4"/>
    <p:sldId id="291" r:id="rId5"/>
    <p:sldId id="332" r:id="rId6"/>
    <p:sldId id="292" r:id="rId7"/>
    <p:sldId id="333" r:id="rId8"/>
    <p:sldId id="334" r:id="rId9"/>
    <p:sldId id="335" r:id="rId10"/>
    <p:sldId id="293" r:id="rId11"/>
    <p:sldId id="294" r:id="rId12"/>
    <p:sldId id="336" r:id="rId13"/>
    <p:sldId id="298" r:id="rId14"/>
    <p:sldId id="337" r:id="rId15"/>
    <p:sldId id="338" r:id="rId16"/>
    <p:sldId id="299" r:id="rId17"/>
    <p:sldId id="339" r:id="rId18"/>
    <p:sldId id="301" r:id="rId19"/>
    <p:sldId id="340" r:id="rId20"/>
    <p:sldId id="341" r:id="rId21"/>
    <p:sldId id="343" r:id="rId22"/>
    <p:sldId id="344" r:id="rId23"/>
    <p:sldId id="302" r:id="rId24"/>
    <p:sldId id="303" r:id="rId25"/>
    <p:sldId id="304" r:id="rId26"/>
    <p:sldId id="345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28" r:id="rId3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425" autoAdjust="0"/>
    <p:restoredTop sz="94660"/>
  </p:normalViewPr>
  <p:slideViewPr>
    <p:cSldViewPr>
      <p:cViewPr varScale="1">
        <p:scale>
          <a:sx n="82" d="100"/>
          <a:sy n="82" d="100"/>
        </p:scale>
        <p:origin x="-1325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2E641-484F-41F8-89C8-9C046620A4D8}" type="datetimeFigureOut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FA4D71-908E-4DC5-AF78-DA1CCDACBE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75837-0E7B-40B0-8491-1BC8FEC0F268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4360B-D1AD-4C36-922E-4E643D4ACD56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3A3EB-C667-432A-8A90-546572E10732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68552"/>
          </a:xfrm>
        </p:spPr>
        <p:txBody>
          <a:bodyPr/>
          <a:lstStyle>
            <a:lvl1pPr>
              <a:defRPr baseline="0">
                <a:latin typeface="Times New Roman" pitchFamily="18" charset="0"/>
                <a:ea typeface="微软雅黑" pitchFamily="34" charset="-122"/>
              </a:defRPr>
            </a:lvl1pPr>
            <a:lvl2pPr>
              <a:defRPr baseline="0">
                <a:latin typeface="Times New Roman" pitchFamily="18" charset="0"/>
                <a:ea typeface="微软雅黑" pitchFamily="34" charset="-122"/>
              </a:defRPr>
            </a:lvl2pPr>
            <a:lvl3pPr>
              <a:defRPr baseline="0">
                <a:latin typeface="Times New Roman" pitchFamily="18" charset="0"/>
                <a:ea typeface="微软雅黑" pitchFamily="34" charset="-122"/>
              </a:defRPr>
            </a:lvl3pPr>
            <a:lvl4pPr>
              <a:defRPr baseline="0">
                <a:latin typeface="Times New Roman" pitchFamily="18" charset="0"/>
                <a:ea typeface="微软雅黑" pitchFamily="34" charset="-122"/>
              </a:defRPr>
            </a:lvl4pPr>
            <a:lvl5pPr>
              <a:defRPr baseline="0">
                <a:latin typeface="Times New Roman" pitchFamily="18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6DD31-1939-4A89-8BB5-CFEAB5541EA9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95536" y="1124744"/>
            <a:ext cx="8352928" cy="0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45AF6-FF6D-48E4-BCE6-5DA1F59D64DD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A7C72F-200E-47C9-B7AD-70FE73DE6056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F7EDA-6BCA-457C-BB1D-7FDD2E6342D7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A760-E4A8-4F13-9B16-01017B15067E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F6B27-8CC0-4F52-80F5-7DC91DB9901D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66E6E-9003-4ED2-9867-03EA1965B0DE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A788F-EB88-44B6-A492-998BDCE3B926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2D8A8-0339-4FBA-99B0-B659A5654B39}" type="datetime1">
              <a:rPr lang="zh-CN" altLang="en-US" smtClean="0"/>
              <a:pPr/>
              <a:t>2014/2/10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jpeg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1470025"/>
          </a:xfrm>
        </p:spPr>
        <p:txBody>
          <a:bodyPr/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LCDK6748 DSP LAB</a:t>
            </a:r>
            <a:r>
              <a:rPr lang="zh-CN" altLang="en-US" sz="3600" dirty="0" smtClean="0">
                <a:latin typeface="Times New Roman" pitchFamily="18" charset="0"/>
                <a:cs typeface="Times New Roman" pitchFamily="18" charset="0"/>
              </a:rPr>
              <a:t>指导材料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4510861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杜伟韬  </a:t>
            </a:r>
            <a:r>
              <a:rPr lang="en-US" altLang="zh-CN" dirty="0" smtClean="0"/>
              <a:t>duweitao@cuc.edu.cn</a:t>
            </a:r>
          </a:p>
          <a:p>
            <a:pPr algn="ctr"/>
            <a:r>
              <a:rPr lang="zh-CN" altLang="en-US" dirty="0" smtClean="0"/>
              <a:t>广播电视数字化工程中心 </a:t>
            </a:r>
            <a:r>
              <a:rPr lang="en-US" altLang="zh-CN" dirty="0" smtClean="0"/>
              <a:t>ECDAV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664" y="544522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中国传媒大学 </a:t>
            </a:r>
            <a:r>
              <a:rPr lang="en-US" altLang="zh-CN" dirty="0" smtClean="0"/>
              <a:t>Communication University of China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16016" y="450912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杨刚  </a:t>
            </a:r>
            <a:r>
              <a:rPr lang="en-US" altLang="zh-CN" dirty="0" smtClean="0"/>
              <a:t>gangy@cuc.edu.cn</a:t>
            </a:r>
          </a:p>
          <a:p>
            <a:pPr algn="ctr"/>
            <a:r>
              <a:rPr lang="zh-CN" altLang="en-US" dirty="0" smtClean="0"/>
              <a:t>信息工程学院 电子工程系</a:t>
            </a: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选中并切换到</a:t>
            </a:r>
            <a:r>
              <a:rPr lang="en-US" altLang="zh-CN" dirty="0" smtClean="0"/>
              <a:t>LAB1</a:t>
            </a:r>
            <a:r>
              <a:rPr lang="zh-CN" altLang="en-US" dirty="0" smtClean="0"/>
              <a:t>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5896" y="1268760"/>
            <a:ext cx="4968552" cy="1944216"/>
          </a:xfrm>
        </p:spPr>
        <p:txBody>
          <a:bodyPr>
            <a:normAutofit/>
          </a:bodyPr>
          <a:lstStyle/>
          <a:p>
            <a:r>
              <a:rPr lang="zh-CN" altLang="en-US" sz="2000" dirty="0" smtClean="0"/>
              <a:t>在</a:t>
            </a:r>
            <a:r>
              <a:rPr lang="en-US" altLang="zh-CN" sz="2000" dirty="0" smtClean="0"/>
              <a:t>edit</a:t>
            </a:r>
            <a:r>
              <a:rPr lang="zh-CN" altLang="en-US" sz="2000" dirty="0" smtClean="0"/>
              <a:t>模式下找到</a:t>
            </a:r>
            <a:r>
              <a:rPr lang="en-US" altLang="zh-CN" sz="2000" dirty="0" smtClean="0"/>
              <a:t>hello.tcf</a:t>
            </a:r>
            <a:r>
              <a:rPr lang="zh-CN" altLang="en-US" sz="2000" dirty="0" smtClean="0"/>
              <a:t>。双击打开</a:t>
            </a:r>
            <a:endParaRPr lang="en-US" altLang="zh-CN" sz="2000" dirty="0" smtClean="0"/>
          </a:p>
          <a:p>
            <a:r>
              <a:rPr lang="zh-CN" altLang="en-US" sz="2000" dirty="0" smtClean="0"/>
              <a:t>找到 </a:t>
            </a:r>
            <a:r>
              <a:rPr lang="en-US" altLang="zh-CN" sz="2000" dirty="0" smtClean="0"/>
              <a:t>trace </a:t>
            </a:r>
            <a:r>
              <a:rPr lang="zh-CN" altLang="en-US" sz="2000" dirty="0" smtClean="0"/>
              <a:t>对象，右键</a:t>
            </a:r>
            <a:r>
              <a:rPr lang="en-US" altLang="zh-CN" sz="2000" dirty="0" smtClean="0"/>
              <a:t>-</a:t>
            </a:r>
            <a:r>
              <a:rPr lang="zh-CN" altLang="en-US" sz="2000" dirty="0" smtClean="0"/>
              <a:t>设定属性</a:t>
            </a:r>
            <a:endParaRPr lang="en-US" altLang="zh-CN" sz="2000" dirty="0" smtClean="0"/>
          </a:p>
          <a:p>
            <a:r>
              <a:rPr lang="zh-CN" altLang="en-US" sz="2000" dirty="0" smtClean="0"/>
              <a:t>注意观察缓冲区模式 </a:t>
            </a:r>
            <a:r>
              <a:rPr lang="en-US" altLang="zh-CN" sz="2000" dirty="0" err="1" smtClean="0"/>
              <a:t>logtype</a:t>
            </a:r>
            <a:endParaRPr lang="en-US" altLang="zh-CN" sz="2000" dirty="0" smtClean="0"/>
          </a:p>
          <a:p>
            <a:pPr lvl="1"/>
            <a:r>
              <a:rPr lang="zh-CN" altLang="en-US" sz="1600" dirty="0" smtClean="0"/>
              <a:t>即前文所述的循环填充和固定填充模式</a:t>
            </a:r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96752"/>
            <a:ext cx="3240360" cy="4520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996952"/>
            <a:ext cx="4032448" cy="3231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编译项目，连接仿真器到</a:t>
            </a:r>
            <a:r>
              <a:rPr lang="en-US" altLang="zh-CN" sz="3200" dirty="0" smtClean="0"/>
              <a:t>LCDK</a:t>
            </a:r>
            <a:r>
              <a:rPr lang="zh-CN" altLang="en-US" sz="3200" dirty="0" smtClean="0"/>
              <a:t>并下载代码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2120" y="1196752"/>
            <a:ext cx="3312368" cy="187220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运行代码，约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秒钟后暂停处理器</a:t>
            </a:r>
            <a:endParaRPr lang="en-US" altLang="zh-CN" sz="2400" dirty="0" smtClean="0"/>
          </a:p>
          <a:p>
            <a:r>
              <a:rPr lang="zh-CN" altLang="en-US" sz="2400" dirty="0" smtClean="0"/>
              <a:t>然后打开</a:t>
            </a:r>
            <a:r>
              <a:rPr lang="en-US" altLang="zh-CN" sz="2400" dirty="0" err="1" smtClean="0"/>
              <a:t>printf</a:t>
            </a:r>
            <a:r>
              <a:rPr lang="zh-CN" altLang="en-US" sz="2400" dirty="0" smtClean="0"/>
              <a:t>的日志窗口</a:t>
            </a:r>
            <a:endParaRPr lang="en-US" altLang="zh-CN" sz="24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96752"/>
            <a:ext cx="5430937" cy="449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内容占位符 2"/>
          <p:cNvSpPr txBox="1">
            <a:spLocks/>
          </p:cNvSpPr>
          <p:nvPr/>
        </p:nvSpPr>
        <p:spPr>
          <a:xfrm>
            <a:off x="5724128" y="3284984"/>
            <a:ext cx="3312368" cy="30963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本项目代码功能简介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本代码用于计算递增数列的循环累加和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在每次开始计算之前和之后，读取处理器定时器的计数值。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zh-CN" altLang="en-US" dirty="0" smtClean="0">
                <a:latin typeface="Times New Roman" pitchFamily="18" charset="0"/>
                <a:ea typeface="微软雅黑" pitchFamily="34" charset="-122"/>
              </a:rPr>
              <a:t>然后得到用于计算的周期数</a:t>
            </a:r>
            <a:endParaRPr lang="en-US" altLang="zh-CN" dirty="0" smtClean="0">
              <a:latin typeface="Times New Roman" pitchFamily="18" charset="0"/>
              <a:ea typeface="微软雅黑" pitchFamily="34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请自行阅读代码理解以上过程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3200" dirty="0" smtClean="0"/>
              <a:t>观察</a:t>
            </a:r>
            <a:r>
              <a:rPr lang="en-US" altLang="zh-CN" sz="3200" dirty="0" err="1" smtClean="0"/>
              <a:t>LOG_printf</a:t>
            </a:r>
            <a:r>
              <a:rPr lang="zh-CN" altLang="en-US" sz="3200" dirty="0" smtClean="0"/>
              <a:t>日志窗口的输出结果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52120" y="1196752"/>
            <a:ext cx="3312368" cy="5256584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观察每次打印的信息</a:t>
            </a:r>
            <a:endParaRPr lang="en-US" altLang="zh-CN" sz="2400" dirty="0" smtClean="0"/>
          </a:p>
          <a:p>
            <a:r>
              <a:rPr lang="zh-CN" altLang="en-US" sz="2400" dirty="0" smtClean="0"/>
              <a:t>请统计</a:t>
            </a:r>
            <a:r>
              <a:rPr lang="en-US" altLang="zh-CN" sz="2400" dirty="0" smtClean="0"/>
              <a:t>Loop Time</a:t>
            </a:r>
            <a:r>
              <a:rPr lang="zh-CN" altLang="en-US" sz="2400" dirty="0" smtClean="0"/>
              <a:t>的变化规律，然后请思考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全部循环次数的打印信息都收集全了么？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有什么证据支持你做出以上结论？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Loop Time</a:t>
            </a:r>
            <a:r>
              <a:rPr lang="zh-CN" altLang="en-US" sz="2000" dirty="0" smtClean="0"/>
              <a:t>的变化有什么规律么？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为什么有这种规律呢？</a:t>
            </a:r>
            <a:endParaRPr lang="en-US" altLang="zh-CN" sz="2000" dirty="0" smtClean="0"/>
          </a:p>
          <a:p>
            <a:pPr lvl="1"/>
            <a:endParaRPr lang="en-US" altLang="zh-CN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5328592" cy="2971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LAB1 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 dirty="0" smtClean="0"/>
              <a:t>修改</a:t>
            </a:r>
            <a:r>
              <a:rPr lang="en-US" altLang="zh-CN" sz="2800" dirty="0" smtClean="0"/>
              <a:t>hello.tcf</a:t>
            </a:r>
            <a:r>
              <a:rPr lang="zh-CN" altLang="en-US" sz="2800" dirty="0" smtClean="0"/>
              <a:t>中，</a:t>
            </a:r>
            <a:r>
              <a:rPr lang="en-US" altLang="zh-CN" sz="2800" dirty="0" smtClean="0"/>
              <a:t>trace</a:t>
            </a:r>
            <a:r>
              <a:rPr lang="zh-CN" altLang="en-US" sz="2800" dirty="0" smtClean="0"/>
              <a:t>对象的属性</a:t>
            </a:r>
            <a:endParaRPr lang="en-US" altLang="zh-CN" sz="2800" dirty="0" smtClean="0"/>
          </a:p>
          <a:p>
            <a:r>
              <a:rPr lang="zh-CN" altLang="en-US" sz="2800" dirty="0" smtClean="0"/>
              <a:t>把</a:t>
            </a:r>
            <a:r>
              <a:rPr lang="en-US" altLang="zh-CN" sz="2800" dirty="0" err="1" smtClean="0"/>
              <a:t>buflen</a:t>
            </a:r>
            <a:r>
              <a:rPr lang="zh-CN" altLang="en-US" sz="2800" dirty="0" smtClean="0"/>
              <a:t>这一项改为</a:t>
            </a:r>
            <a:r>
              <a:rPr lang="en-US" altLang="zh-CN" sz="2800" dirty="0" smtClean="0"/>
              <a:t>64</a:t>
            </a:r>
          </a:p>
          <a:p>
            <a:r>
              <a:rPr lang="zh-CN" altLang="en-US" sz="2800" dirty="0" smtClean="0"/>
              <a:t>缓冲区模式为循环填充</a:t>
            </a:r>
            <a:endParaRPr lang="en-US" altLang="zh-CN" sz="2800" dirty="0" smtClean="0"/>
          </a:p>
          <a:p>
            <a:r>
              <a:rPr lang="zh-CN" altLang="en-US" sz="2800" dirty="0" smtClean="0"/>
              <a:t>然后保存</a:t>
            </a:r>
            <a:r>
              <a:rPr lang="en-US" altLang="zh-CN" sz="2800" dirty="0" smtClean="0"/>
              <a:t>hello.tcf</a:t>
            </a:r>
          </a:p>
          <a:p>
            <a:r>
              <a:rPr lang="zh-CN" altLang="en-US" sz="2800" dirty="0" smtClean="0"/>
              <a:t>然后重新编译项目</a:t>
            </a:r>
            <a:endParaRPr lang="en-US" altLang="zh-CN" sz="2800" dirty="0" smtClean="0"/>
          </a:p>
          <a:p>
            <a:r>
              <a:rPr lang="zh-CN" altLang="en-US" sz="2800" dirty="0" smtClean="0"/>
              <a:t>下载，运行，暂停</a:t>
            </a:r>
            <a:endParaRPr lang="en-US" altLang="zh-CN" sz="2800" dirty="0" smtClean="0"/>
          </a:p>
          <a:p>
            <a:r>
              <a:rPr lang="zh-CN" altLang="en-US" sz="2800" dirty="0" smtClean="0"/>
              <a:t>观察</a:t>
            </a:r>
            <a:r>
              <a:rPr lang="en-US" altLang="zh-CN" sz="2800" dirty="0" err="1" smtClean="0"/>
              <a:t>LOG_printf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的输出信息</a:t>
            </a:r>
            <a:endParaRPr lang="en-US" altLang="zh-CN" sz="2800" dirty="0" smtClean="0"/>
          </a:p>
          <a:p>
            <a:r>
              <a:rPr lang="zh-CN" altLang="en-US" sz="2800" dirty="0" smtClean="0"/>
              <a:t>请问，此时你能观察到全部的程序打印信息么？为什么？</a:t>
            </a:r>
            <a:endParaRPr lang="en-US" altLang="zh-CN" sz="2800" dirty="0" smtClean="0"/>
          </a:p>
          <a:p>
            <a:r>
              <a:rPr lang="zh-CN" altLang="en-US" sz="2800" dirty="0" smtClean="0"/>
              <a:t>那么你观察到的打印信息是哪一部分么？为什么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16832"/>
            <a:ext cx="3429173" cy="277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LAB1 </a:t>
            </a:r>
            <a:r>
              <a:rPr lang="zh-CN" altLang="en-US" dirty="0" smtClean="0"/>
              <a:t>作业（续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 dirty="0" smtClean="0"/>
              <a:t>修改</a:t>
            </a:r>
            <a:r>
              <a:rPr lang="en-US" altLang="zh-CN" sz="2800" dirty="0" smtClean="0"/>
              <a:t>hello.tcf</a:t>
            </a:r>
            <a:r>
              <a:rPr lang="zh-CN" altLang="en-US" sz="2800" dirty="0" smtClean="0"/>
              <a:t>中，</a:t>
            </a:r>
            <a:r>
              <a:rPr lang="en-US" altLang="zh-CN" sz="2800" dirty="0" smtClean="0"/>
              <a:t>trace</a:t>
            </a:r>
            <a:r>
              <a:rPr lang="zh-CN" altLang="en-US" sz="2800" dirty="0" smtClean="0"/>
              <a:t>对象的属性</a:t>
            </a:r>
            <a:endParaRPr lang="en-US" altLang="zh-CN" sz="2800" dirty="0" smtClean="0"/>
          </a:p>
          <a:p>
            <a:r>
              <a:rPr lang="zh-CN" altLang="en-US" sz="2800" dirty="0" smtClean="0"/>
              <a:t>把</a:t>
            </a:r>
            <a:r>
              <a:rPr lang="en-US" altLang="zh-CN" sz="2800" dirty="0" err="1" smtClean="0"/>
              <a:t>buflen</a:t>
            </a:r>
            <a:r>
              <a:rPr lang="zh-CN" altLang="en-US" sz="2800" dirty="0" smtClean="0"/>
              <a:t>这一项改为</a:t>
            </a:r>
            <a:r>
              <a:rPr lang="en-US" altLang="zh-CN" sz="2800" dirty="0" smtClean="0"/>
              <a:t>64</a:t>
            </a:r>
          </a:p>
          <a:p>
            <a:r>
              <a:rPr lang="zh-CN" altLang="en-US" sz="2800" dirty="0" smtClean="0"/>
              <a:t>缓冲区模式为</a:t>
            </a:r>
            <a:r>
              <a:rPr lang="zh-CN" altLang="en-US" sz="2800" i="1" dirty="0" smtClean="0">
                <a:solidFill>
                  <a:srgbClr val="FF0000"/>
                </a:solidFill>
              </a:rPr>
              <a:t>固定填充</a:t>
            </a:r>
            <a:endParaRPr lang="en-US" altLang="zh-CN" sz="2800" i="1" dirty="0" smtClean="0">
              <a:solidFill>
                <a:srgbClr val="FF0000"/>
              </a:solidFill>
            </a:endParaRPr>
          </a:p>
          <a:p>
            <a:r>
              <a:rPr lang="zh-CN" altLang="en-US" sz="2800" dirty="0" smtClean="0"/>
              <a:t>然后保存</a:t>
            </a:r>
            <a:r>
              <a:rPr lang="en-US" altLang="zh-CN" sz="2800" dirty="0" smtClean="0"/>
              <a:t>hello.tcf</a:t>
            </a:r>
          </a:p>
          <a:p>
            <a:r>
              <a:rPr lang="zh-CN" altLang="en-US" sz="2800" dirty="0" smtClean="0"/>
              <a:t>然后重新编译项目</a:t>
            </a:r>
            <a:endParaRPr lang="en-US" altLang="zh-CN" sz="2800" dirty="0" smtClean="0"/>
          </a:p>
          <a:p>
            <a:r>
              <a:rPr lang="zh-CN" altLang="en-US" sz="2800" dirty="0" smtClean="0"/>
              <a:t>下载，运行，暂停</a:t>
            </a:r>
            <a:endParaRPr lang="en-US" altLang="zh-CN" sz="2800" dirty="0" smtClean="0"/>
          </a:p>
          <a:p>
            <a:r>
              <a:rPr lang="zh-CN" altLang="en-US" sz="2800" dirty="0" smtClean="0"/>
              <a:t>观察</a:t>
            </a:r>
            <a:r>
              <a:rPr lang="en-US" altLang="zh-CN" sz="2800" dirty="0" err="1" smtClean="0"/>
              <a:t>LOG_printf</a:t>
            </a:r>
            <a:r>
              <a:rPr lang="en-US" altLang="zh-CN" sz="2800" dirty="0" smtClean="0"/>
              <a:t> </a:t>
            </a:r>
            <a:r>
              <a:rPr lang="zh-CN" altLang="en-US" sz="2800" dirty="0" smtClean="0"/>
              <a:t>的输出信息</a:t>
            </a:r>
            <a:endParaRPr lang="en-US" altLang="zh-CN" sz="2800" dirty="0" smtClean="0"/>
          </a:p>
          <a:p>
            <a:r>
              <a:rPr lang="zh-CN" altLang="en-US" sz="2800" dirty="0" smtClean="0"/>
              <a:t>请问，此时你能观察到全部的程序打印信息么？为什么？</a:t>
            </a:r>
            <a:endParaRPr lang="en-US" altLang="zh-CN" sz="2800" dirty="0" smtClean="0"/>
          </a:p>
          <a:p>
            <a:r>
              <a:rPr lang="zh-CN" altLang="en-US" sz="2800" dirty="0" smtClean="0"/>
              <a:t>那么你观察到的打印信息是哪一部分么？为什么</a:t>
            </a: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916832"/>
            <a:ext cx="3429173" cy="2770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LAB1 </a:t>
            </a:r>
            <a:r>
              <a:rPr lang="zh-CN" altLang="en-US" dirty="0" smtClean="0"/>
              <a:t>作业（续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800" dirty="0" smtClean="0"/>
              <a:t>请思考和总结一下</a:t>
            </a:r>
            <a:endParaRPr lang="en-US" altLang="zh-CN" sz="2800" dirty="0" smtClean="0"/>
          </a:p>
          <a:p>
            <a:r>
              <a:rPr lang="en-US" altLang="zh-CN" sz="2800" dirty="0" smtClean="0"/>
              <a:t>trace</a:t>
            </a:r>
            <a:r>
              <a:rPr lang="zh-CN" altLang="en-US" sz="2800" dirty="0" smtClean="0"/>
              <a:t>对象的把</a:t>
            </a:r>
            <a:r>
              <a:rPr lang="en-US" altLang="zh-CN" sz="2800" dirty="0" err="1" smtClean="0"/>
              <a:t>buflen</a:t>
            </a:r>
            <a:r>
              <a:rPr lang="zh-CN" altLang="en-US" sz="2800" dirty="0" smtClean="0"/>
              <a:t>参数，以及缓冲区模式参数的设定，对我们调试程序又怎样的影响，对系统的资源开销有什么影响。</a:t>
            </a:r>
            <a:endParaRPr lang="en-US" altLang="zh-CN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LAB2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33843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线程任务（</a:t>
            </a:r>
            <a:r>
              <a:rPr lang="en-US" altLang="zh-CN" sz="4800" dirty="0" smtClean="0">
                <a:latin typeface="楷体_GB2312" pitchFamily="49" charset="-122"/>
                <a:ea typeface="楷体_GB2312" pitchFamily="49" charset="-122"/>
              </a:rPr>
              <a:t>TSK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sz="4800" dirty="0" smtClean="0">
              <a:latin typeface="楷体_GB2312" pitchFamily="49" charset="-122"/>
              <a:ea typeface="楷体_GB2312" pitchFamily="49" charset="-122"/>
            </a:endParaRPr>
          </a:p>
          <a:p>
            <a:pPr algn="ctr">
              <a:buNone/>
            </a:pPr>
            <a:r>
              <a:rPr lang="en-US" altLang="zh-CN" sz="4800" dirty="0" smtClean="0">
                <a:latin typeface="楷体_GB2312" pitchFamily="49" charset="-122"/>
                <a:ea typeface="楷体_GB2312" pitchFamily="49" charset="-122"/>
              </a:rPr>
              <a:t>AND</a:t>
            </a:r>
          </a:p>
          <a:p>
            <a:pPr algn="ctr">
              <a:buNone/>
            </a:pP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信号量（</a:t>
            </a:r>
            <a:r>
              <a:rPr lang="en-US" altLang="zh-CN" sz="4800" dirty="0" smtClean="0">
                <a:latin typeface="楷体_GB2312" pitchFamily="49" charset="-122"/>
                <a:ea typeface="楷体_GB2312" pitchFamily="49" charset="-122"/>
              </a:rPr>
              <a:t>SEM</a:t>
            </a:r>
            <a:r>
              <a:rPr lang="zh-CN" altLang="en-US" sz="4800" dirty="0" smtClean="0">
                <a:latin typeface="楷体_GB2312" pitchFamily="49" charset="-122"/>
                <a:ea typeface="楷体_GB2312" pitchFamily="49" charset="-122"/>
              </a:rPr>
              <a:t>）</a:t>
            </a:r>
            <a:endParaRPr lang="en-US" altLang="zh-CN" sz="48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16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背景知识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17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操作系统 的 进程 和 线程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68052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进程：一种重量级的多任务模型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最早见于多用户终端的分时系统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每个独立运行的任务隔离程度较高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进程独立享有一个完整的虚拟地址空间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需要通过系统调用互相传递信息</a:t>
            </a:r>
            <a:endParaRPr lang="en-US" altLang="zh-CN" sz="2400" dirty="0" smtClean="0"/>
          </a:p>
          <a:p>
            <a:r>
              <a:rPr lang="zh-CN" altLang="en-US" sz="2800" dirty="0" smtClean="0"/>
              <a:t>线程：一种轻量级的多任务模型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一个进程可以启动多个线程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线程之间共享内存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线程可以通过系统调用进行同步或是互斥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也可以自行设计同步策略（需要小心）</a:t>
            </a:r>
            <a:endParaRPr lang="en-US" altLang="zh-CN" sz="2400" dirty="0" smtClean="0"/>
          </a:p>
          <a:p>
            <a:pPr lvl="1"/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信号量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5122912" cy="2592288"/>
          </a:xfrm>
        </p:spPr>
        <p:txBody>
          <a:bodyPr>
            <a:normAutofit lnSpcReduction="10000"/>
          </a:bodyPr>
          <a:lstStyle/>
          <a:p>
            <a:r>
              <a:rPr lang="zh-CN" altLang="en-US" sz="2400" dirty="0" smtClean="0"/>
              <a:t>一种用于标识当前资源状态的方法</a:t>
            </a:r>
            <a:endParaRPr lang="en-US" altLang="zh-CN" sz="2400" dirty="0" smtClean="0"/>
          </a:p>
          <a:p>
            <a:r>
              <a:rPr lang="zh-CN" altLang="en-US" sz="2400" dirty="0" smtClean="0"/>
              <a:t>共享内存的互斥模型：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生产者：写入数据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消费者：读取数据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信号量：标识缓冲区的使用状态</a:t>
            </a:r>
            <a:endParaRPr lang="en-US" altLang="zh-CN" sz="2000" dirty="0" smtClean="0"/>
          </a:p>
          <a:p>
            <a:pPr lvl="2"/>
            <a:r>
              <a:rPr lang="en-US" altLang="zh-CN" sz="1600" dirty="0" smtClean="0"/>
              <a:t>Post</a:t>
            </a:r>
            <a:r>
              <a:rPr lang="zh-CN" altLang="en-US" sz="1600" dirty="0" smtClean="0"/>
              <a:t>操作：提升信号量，状态值加</a:t>
            </a:r>
            <a:r>
              <a:rPr lang="en-US" altLang="zh-CN" sz="1600" dirty="0" smtClean="0"/>
              <a:t>1</a:t>
            </a:r>
          </a:p>
          <a:p>
            <a:pPr lvl="2"/>
            <a:r>
              <a:rPr lang="en-US" altLang="zh-CN" sz="1600" dirty="0" smtClean="0"/>
              <a:t>Pend</a:t>
            </a:r>
            <a:r>
              <a:rPr lang="zh-CN" altLang="en-US" sz="1600" dirty="0" smtClean="0"/>
              <a:t>操作：获取信号量，若成功则信号量减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，若信号量为</a:t>
            </a:r>
            <a:r>
              <a:rPr lang="en-US" altLang="zh-CN" sz="1600" dirty="0" smtClean="0"/>
              <a:t>0</a:t>
            </a:r>
            <a:r>
              <a:rPr lang="zh-CN" altLang="en-US" sz="1600" dirty="0" smtClean="0"/>
              <a:t>，则线程阻塞</a:t>
            </a:r>
            <a:endParaRPr lang="en-US" altLang="zh-CN" sz="16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19</a:t>
            </a:fld>
            <a:endParaRPr lang="zh-CN" altLang="en-US"/>
          </a:p>
        </p:txBody>
      </p:sp>
      <p:pic>
        <p:nvPicPr>
          <p:cNvPr id="57346" name="Picture 2" descr="http://www.stlmag.com/Blogs/Relish/January-2013/Ask-George-Youve-watched-many-restaurants-open-and-close-What-are-some-telltale-signs-that-a-restaurant-will-not-succeed/closed-sign-fea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268761"/>
            <a:ext cx="2329027" cy="936104"/>
          </a:xfrm>
          <a:prstGeom prst="rect">
            <a:avLst/>
          </a:prstGeom>
          <a:noFill/>
        </p:spPr>
      </p:pic>
      <p:graphicFrame>
        <p:nvGraphicFramePr>
          <p:cNvPr id="57347" name="内容占位符 7"/>
          <p:cNvGraphicFramePr>
            <a:graphicFrameLocks noChangeAspect="1"/>
          </p:cNvGraphicFramePr>
          <p:nvPr/>
        </p:nvGraphicFramePr>
        <p:xfrm>
          <a:off x="5365750" y="3644900"/>
          <a:ext cx="3114675" cy="2566988"/>
        </p:xfrm>
        <a:graphic>
          <a:graphicData uri="http://schemas.openxmlformats.org/presentationml/2006/ole">
            <p:oleObj spid="_x0000_s57347" name="SmartDraw" r:id="rId4" imgW="3882960" imgH="3200400" progId="SmartDraw.2">
              <p:embed/>
            </p:oleObj>
          </a:graphicData>
        </a:graphic>
      </p:graphicFrame>
      <p:pic>
        <p:nvPicPr>
          <p:cNvPr id="57351" name="Picture 7" descr="http://ts3.mm.bing.net/th?id=H.4787244831344446&amp;w=220&amp;h=148&amp;c=7&amp;rs=1&amp;pid=1.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2204864"/>
            <a:ext cx="2880320" cy="1409700"/>
          </a:xfrm>
          <a:prstGeom prst="rect">
            <a:avLst/>
          </a:prstGeom>
          <a:noFill/>
        </p:spPr>
      </p:pic>
      <p:sp>
        <p:nvSpPr>
          <p:cNvPr id="10" name="内容占位符 2"/>
          <p:cNvSpPr txBox="1">
            <a:spLocks/>
          </p:cNvSpPr>
          <p:nvPr/>
        </p:nvSpPr>
        <p:spPr>
          <a:xfrm>
            <a:off x="395536" y="4005064"/>
            <a:ext cx="4896544" cy="244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使用信号量进行线程同步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生产者：先写缓冲区，再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post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信号量，然后自行阻塞（</a:t>
            </a:r>
            <a:r>
              <a:rPr lang="en-US" altLang="zh-CN" sz="2000" dirty="0" smtClean="0">
                <a:latin typeface="Times New Roman" pitchFamily="18" charset="0"/>
                <a:ea typeface="微软雅黑" pitchFamily="34" charset="-122"/>
              </a:rPr>
              <a:t>yield</a:t>
            </a:r>
            <a:r>
              <a:rPr lang="zh-CN" altLang="en-US" sz="2000" dirty="0" smtClean="0">
                <a:latin typeface="Times New Roman" pitchFamily="18" charset="0"/>
                <a:ea typeface="微软雅黑" pitchFamily="34" charset="-122"/>
              </a:rPr>
              <a:t>）</a:t>
            </a:r>
            <a:endParaRPr lang="en-US" altLang="zh-CN" sz="2000" dirty="0" smtClean="0">
              <a:latin typeface="Times New Roman" pitchFamily="18" charset="0"/>
              <a:ea typeface="微软雅黑" pitchFamily="34" charset="-122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消费者：先</a:t>
            </a:r>
            <a:r>
              <a:rPr kumimoji="0" lang="en-US" altLang="zh-CN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pend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+mn-cs"/>
              </a:rPr>
              <a:t>信号量，成功后读取数据进行处理。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899592" y="4510861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杜伟韬  </a:t>
            </a:r>
            <a:r>
              <a:rPr lang="en-US" altLang="zh-CN" dirty="0" smtClean="0"/>
              <a:t>duweitao@cuc.edu.cn</a:t>
            </a:r>
          </a:p>
          <a:p>
            <a:pPr algn="ctr"/>
            <a:r>
              <a:rPr lang="zh-CN" altLang="en-US" dirty="0" smtClean="0"/>
              <a:t>广播电视数字化工程中心 </a:t>
            </a:r>
            <a:r>
              <a:rPr lang="en-US" altLang="zh-CN" dirty="0" smtClean="0"/>
              <a:t>ECDAV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47664" y="544522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中国传媒大学 </a:t>
            </a:r>
            <a:r>
              <a:rPr lang="en-US" altLang="zh-CN" dirty="0" smtClean="0"/>
              <a:t>Communication University of China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16016" y="450912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杨刚  </a:t>
            </a:r>
            <a:r>
              <a:rPr lang="en-US" altLang="zh-CN" dirty="0" smtClean="0"/>
              <a:t>gangy@cuc.edu.cn</a:t>
            </a:r>
          </a:p>
          <a:p>
            <a:pPr algn="ctr"/>
            <a:r>
              <a:rPr lang="zh-CN" altLang="en-US" dirty="0" smtClean="0"/>
              <a:t>信息工程学院 电子工程系</a:t>
            </a:r>
            <a:endParaRPr lang="en-US" altLang="zh-CN" dirty="0" smtClean="0"/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685800" y="90872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LCDK6748 DSP LAB</a:t>
            </a:r>
            <a:b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</a:br>
            <a: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Part III</a:t>
            </a:r>
            <a:br>
              <a: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</a:br>
            <a:r>
              <a:rPr kumimoji="0" lang="zh-CN" alt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指导材料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1" name="Picture 2" descr="http://www.61ic.com.cn/images/20120828/d305615187db5e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348880"/>
            <a:ext cx="2592288" cy="2124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DSP/BIOS</a:t>
            </a:r>
            <a:r>
              <a:rPr lang="zh-CN" altLang="en-US" dirty="0" smtClean="0"/>
              <a:t>的多任务支持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5122912" cy="2592288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在</a:t>
            </a:r>
            <a:r>
              <a:rPr lang="en-US" altLang="zh-CN" sz="1800" dirty="0" smtClean="0"/>
              <a:t>main</a:t>
            </a:r>
            <a:r>
              <a:rPr lang="zh-CN" altLang="en-US" sz="1800" dirty="0" smtClean="0"/>
              <a:t>函数</a:t>
            </a:r>
            <a:r>
              <a:rPr lang="en-US" altLang="zh-CN" sz="1800" dirty="0" smtClean="0"/>
              <a:t>return</a:t>
            </a:r>
            <a:r>
              <a:rPr lang="zh-CN" altLang="en-US" sz="1800" dirty="0" smtClean="0"/>
              <a:t>之后，</a:t>
            </a:r>
            <a:r>
              <a:rPr lang="en-US" altLang="zh-CN" sz="1800" dirty="0" smtClean="0"/>
              <a:t>bios</a:t>
            </a:r>
            <a:r>
              <a:rPr lang="zh-CN" altLang="en-US" sz="1800" dirty="0" smtClean="0"/>
              <a:t>的调度器启动</a:t>
            </a:r>
            <a:endParaRPr lang="en-US" altLang="zh-CN" sz="1800" dirty="0" smtClean="0"/>
          </a:p>
          <a:p>
            <a:r>
              <a:rPr lang="en-US" altLang="zh-CN" sz="1800" dirty="0" smtClean="0"/>
              <a:t>TCF</a:t>
            </a:r>
            <a:r>
              <a:rPr lang="zh-CN" altLang="en-US" sz="1800" dirty="0" smtClean="0"/>
              <a:t>管理器中可以创建</a:t>
            </a:r>
            <a:r>
              <a:rPr lang="en-US" altLang="zh-CN" sz="1800" dirty="0" smtClean="0"/>
              <a:t>TSK</a:t>
            </a:r>
            <a:r>
              <a:rPr lang="zh-CN" altLang="en-US" sz="1800" dirty="0" smtClean="0"/>
              <a:t>和</a:t>
            </a:r>
            <a:r>
              <a:rPr lang="en-US" altLang="zh-CN" sz="1800" dirty="0" smtClean="0"/>
              <a:t>SEM</a:t>
            </a:r>
          </a:p>
          <a:p>
            <a:r>
              <a:rPr lang="en-US" altLang="zh-CN" sz="1800" dirty="0" smtClean="0"/>
              <a:t>TSK</a:t>
            </a:r>
            <a:r>
              <a:rPr lang="zh-CN" altLang="en-US" sz="1800" dirty="0" smtClean="0"/>
              <a:t>（任务）的设定参数</a:t>
            </a:r>
            <a:endParaRPr lang="en-US" altLang="zh-CN" sz="1800" dirty="0" smtClean="0"/>
          </a:p>
          <a:p>
            <a:pPr lvl="1"/>
            <a:r>
              <a:rPr lang="zh-CN" altLang="en-US" sz="1600" dirty="0" smtClean="0"/>
              <a:t>堆栈的尺寸和物理内存位置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任务对应的</a:t>
            </a:r>
            <a:r>
              <a:rPr lang="en-US" altLang="zh-CN" sz="1600" dirty="0" smtClean="0"/>
              <a:t>C</a:t>
            </a:r>
            <a:r>
              <a:rPr lang="zh-CN" altLang="en-US" sz="1600" dirty="0" smtClean="0"/>
              <a:t>函数名</a:t>
            </a:r>
            <a:endParaRPr lang="en-US" altLang="zh-CN" sz="1600" dirty="0" smtClean="0"/>
          </a:p>
          <a:p>
            <a:r>
              <a:rPr lang="en-US" altLang="zh-CN" sz="1800" dirty="0" smtClean="0"/>
              <a:t>SEM</a:t>
            </a:r>
            <a:r>
              <a:rPr lang="zh-CN" altLang="en-US" sz="1800" dirty="0" smtClean="0"/>
              <a:t>（信号量）的设定参数</a:t>
            </a:r>
            <a:endParaRPr lang="en-US" altLang="zh-CN" sz="1800" dirty="0" smtClean="0"/>
          </a:p>
          <a:p>
            <a:pPr lvl="1"/>
            <a:r>
              <a:rPr lang="zh-CN" altLang="en-US" sz="1600" dirty="0" smtClean="0"/>
              <a:t>初始值</a:t>
            </a:r>
            <a:endParaRPr lang="en-US" altLang="zh-CN" sz="16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20</a:t>
            </a:fld>
            <a:endParaRPr lang="zh-CN" altLang="en-US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268760"/>
            <a:ext cx="2891583" cy="292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93014"/>
            <a:ext cx="2808312" cy="2320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221088"/>
            <a:ext cx="2809724" cy="1885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2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4293096"/>
            <a:ext cx="2333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本实验的多任务模型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340768"/>
            <a:ext cx="8280920" cy="4824536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本实验的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个线程共享的数据为一个全局变量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该变量是一个计算参数</a:t>
            </a:r>
            <a:endParaRPr lang="en-US" altLang="zh-CN" sz="2400" dirty="0" smtClean="0"/>
          </a:p>
          <a:p>
            <a:r>
              <a:rPr lang="zh-CN" altLang="en-US" sz="2800" dirty="0" smtClean="0"/>
              <a:t>生产者</a:t>
            </a:r>
            <a:r>
              <a:rPr lang="zh-CN" altLang="en-US" sz="2800" dirty="0" smtClean="0"/>
              <a:t>线程 </a:t>
            </a:r>
            <a:r>
              <a:rPr lang="en-US" altLang="zh-CN" sz="2800" dirty="0" smtClean="0"/>
              <a:t>Source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修改计算参数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Post</a:t>
            </a:r>
            <a:r>
              <a:rPr lang="zh-CN" altLang="en-US" sz="2400" dirty="0" smtClean="0"/>
              <a:t>信号量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自行阻塞</a:t>
            </a:r>
            <a:endParaRPr lang="en-US" altLang="zh-CN" sz="2400" dirty="0" smtClean="0"/>
          </a:p>
          <a:p>
            <a:r>
              <a:rPr lang="zh-CN" altLang="en-US" dirty="0" smtClean="0"/>
              <a:t>消费者</a:t>
            </a:r>
            <a:r>
              <a:rPr lang="zh-CN" altLang="en-US" dirty="0" smtClean="0"/>
              <a:t>线程 </a:t>
            </a:r>
            <a:r>
              <a:rPr lang="en-US" altLang="zh-CN" dirty="0" smtClean="0"/>
              <a:t>Sink</a:t>
            </a:r>
            <a:endParaRPr lang="en-US" altLang="zh-CN" dirty="0" smtClean="0"/>
          </a:p>
          <a:p>
            <a:pPr lvl="1"/>
            <a:r>
              <a:rPr lang="en-US" altLang="zh-CN" sz="2400" dirty="0" smtClean="0"/>
              <a:t>Pend</a:t>
            </a:r>
            <a:r>
              <a:rPr lang="zh-CN" altLang="en-US" sz="2400" dirty="0" smtClean="0"/>
              <a:t>信号量（可能被阻塞）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读取参数</a:t>
            </a:r>
            <a:endParaRPr lang="en-US" altLang="zh-CN" sz="2400" dirty="0" smtClean="0"/>
          </a:p>
          <a:p>
            <a:pPr lvl="1"/>
            <a:r>
              <a:rPr lang="zh-CN" altLang="en-US" sz="2400" dirty="0" smtClean="0"/>
              <a:t>完成计算任务</a:t>
            </a:r>
            <a:endParaRPr lang="en-US" altLang="zh-CN" sz="2400" dirty="0" smtClean="0"/>
          </a:p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上机操作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22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选中并切换到</a:t>
            </a:r>
            <a:r>
              <a:rPr lang="en-US" altLang="zh-CN" dirty="0" smtClean="0"/>
              <a:t>LAB2</a:t>
            </a:r>
            <a:r>
              <a:rPr lang="zh-CN" altLang="en-US" dirty="0" smtClean="0"/>
              <a:t>项目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368152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下载并运行代码</a:t>
            </a:r>
            <a:endParaRPr lang="en-US" altLang="zh-CN" sz="2400" dirty="0" smtClean="0"/>
          </a:p>
          <a:p>
            <a:r>
              <a:rPr lang="zh-CN" altLang="en-US" sz="2400" dirty="0" smtClean="0"/>
              <a:t>暂停处理器，观察</a:t>
            </a:r>
            <a:r>
              <a:rPr lang="en-US" altLang="zh-CN" sz="2400" dirty="0" err="1" smtClean="0"/>
              <a:t>LOG_printf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的输出</a:t>
            </a:r>
            <a:endParaRPr lang="en-US" altLang="zh-CN" sz="2400" dirty="0" smtClean="0"/>
          </a:p>
          <a:p>
            <a:r>
              <a:rPr lang="zh-CN" altLang="en-US" sz="2400" dirty="0" smtClean="0"/>
              <a:t>思考并理解进程调度的过程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23</a:t>
            </a:fld>
            <a:endParaRPr lang="zh-CN" altLang="en-US"/>
          </a:p>
        </p:txBody>
      </p:sp>
      <p:pic>
        <p:nvPicPr>
          <p:cNvPr id="962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852936"/>
            <a:ext cx="5953125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LAB2 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按照以下需求修改代码</a:t>
            </a:r>
            <a:endParaRPr lang="en-US" altLang="zh-CN" dirty="0" smtClean="0"/>
          </a:p>
          <a:p>
            <a:r>
              <a:rPr lang="zh-CN" altLang="en-US" dirty="0" smtClean="0"/>
              <a:t>创建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个信号量，</a:t>
            </a:r>
            <a:r>
              <a:rPr lang="en-US" altLang="zh-CN" dirty="0" err="1" smtClean="0"/>
              <a:t>semA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semB</a:t>
            </a:r>
            <a:endParaRPr lang="en-US" altLang="zh-CN" dirty="0" smtClean="0"/>
          </a:p>
          <a:p>
            <a:r>
              <a:rPr lang="zh-CN" altLang="en-US" dirty="0" smtClean="0"/>
              <a:t>创建</a:t>
            </a:r>
            <a:r>
              <a:rPr lang="en-US" altLang="zh-CN" dirty="0" smtClean="0"/>
              <a:t>2</a:t>
            </a:r>
            <a:r>
              <a:rPr lang="zh-CN" altLang="en-US" dirty="0" smtClean="0"/>
              <a:t>个计算任务线程，</a:t>
            </a:r>
            <a:r>
              <a:rPr lang="en-US" altLang="zh-CN" dirty="0" err="1" smtClean="0"/>
              <a:t>sinkA</a:t>
            </a:r>
            <a:r>
              <a:rPr lang="zh-CN" altLang="en-US" dirty="0" smtClean="0"/>
              <a:t>和</a:t>
            </a:r>
            <a:r>
              <a:rPr lang="en-US" altLang="zh-CN" dirty="0" err="1" smtClean="0"/>
              <a:t>sinkB</a:t>
            </a:r>
            <a:endParaRPr lang="en-US" altLang="zh-CN" dirty="0" smtClean="0"/>
          </a:p>
          <a:p>
            <a:r>
              <a:rPr lang="en-US" altLang="zh-CN" dirty="0" smtClean="0"/>
              <a:t>Source</a:t>
            </a:r>
            <a:r>
              <a:rPr lang="zh-CN" altLang="en-US" dirty="0" smtClean="0"/>
              <a:t>任务在生成计算参数时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利用信号量操作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奇数号参数，启动</a:t>
            </a:r>
            <a:r>
              <a:rPr lang="en-US" altLang="zh-CN" dirty="0" err="1" smtClean="0"/>
              <a:t>sinkA</a:t>
            </a:r>
            <a:r>
              <a:rPr lang="zh-CN" altLang="en-US" dirty="0" smtClean="0"/>
              <a:t>任务完成计算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偶数号参数，启动</a:t>
            </a:r>
            <a:r>
              <a:rPr lang="en-US" altLang="zh-CN" dirty="0" err="1" smtClean="0"/>
              <a:t>sinkB</a:t>
            </a:r>
            <a:r>
              <a:rPr lang="zh-CN" altLang="en-US" dirty="0" smtClean="0"/>
              <a:t>任务完成计算</a:t>
            </a:r>
            <a:endParaRPr lang="en-US" altLang="zh-CN" dirty="0" smtClean="0"/>
          </a:p>
          <a:p>
            <a:r>
              <a:rPr lang="zh-CN" altLang="en-US" sz="2400" dirty="0" smtClean="0"/>
              <a:t>通过</a:t>
            </a:r>
            <a:r>
              <a:rPr lang="en-US" altLang="zh-CN" sz="2400" dirty="0" err="1" smtClean="0"/>
              <a:t>LOG_printf</a:t>
            </a:r>
            <a:r>
              <a:rPr lang="zh-CN" altLang="en-US" sz="2400" dirty="0" smtClean="0"/>
              <a:t>打印观察任务的切换过程和计算结果</a:t>
            </a:r>
            <a:r>
              <a:rPr lang="zh-CN" altLang="en-US" dirty="0" smtClean="0"/>
              <a:t> 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LAB3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2403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  <a:r>
              <a:rPr lang="en-US" altLang="zh-CN" sz="4400" dirty="0" smtClean="0">
                <a:cs typeface="Times New Roman" pitchFamily="18" charset="0"/>
              </a:rPr>
              <a:t>DSP/BIOS HWI</a:t>
            </a:r>
            <a:r>
              <a:rPr lang="zh-CN" altLang="en-US" sz="4400" dirty="0" smtClean="0">
                <a:cs typeface="Times New Roman" pitchFamily="18" charset="0"/>
              </a:rPr>
              <a:t>中断</a:t>
            </a:r>
            <a:endParaRPr lang="en-US" altLang="zh-CN" sz="4400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zh-CN" altLang="en-US" sz="4400" dirty="0" smtClean="0">
                <a:cs typeface="Times New Roman" pitchFamily="18" charset="0"/>
              </a:rPr>
              <a:t>和</a:t>
            </a:r>
            <a:endParaRPr lang="en-US" altLang="zh-CN" sz="4400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en-US" altLang="zh-CN" sz="4400" dirty="0" smtClean="0">
                <a:cs typeface="Times New Roman" pitchFamily="18" charset="0"/>
              </a:rPr>
              <a:t>GPIO / LED</a:t>
            </a:r>
            <a:endParaRPr lang="en-US" altLang="zh-CN" sz="44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25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背景知识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26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利用</a:t>
            </a:r>
            <a:r>
              <a:rPr lang="en-US" altLang="zh-CN" dirty="0" smtClean="0"/>
              <a:t>DSP/BIOS</a:t>
            </a:r>
            <a:r>
              <a:rPr lang="zh-CN" altLang="en-US" dirty="0" smtClean="0"/>
              <a:t>响应中断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4618856" cy="2808312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先行说明</a:t>
            </a:r>
            <a:endParaRPr lang="en-US" altLang="zh-CN" sz="1800" dirty="0" smtClean="0"/>
          </a:p>
          <a:p>
            <a:pPr lvl="1"/>
            <a:r>
              <a:rPr lang="zh-CN" altLang="en-US" sz="1600" dirty="0" smtClean="0"/>
              <a:t>本实验内容基本与之前“</a:t>
            </a:r>
            <a:r>
              <a:rPr lang="en-US" altLang="zh-CN" sz="1600" dirty="0" err="1" smtClean="0"/>
              <a:t>StarterWare</a:t>
            </a:r>
            <a:r>
              <a:rPr lang="zh-CN" altLang="en-US" sz="1600" dirty="0" smtClean="0"/>
              <a:t>的</a:t>
            </a:r>
            <a:r>
              <a:rPr lang="en-US" altLang="zh-CN" sz="1600" dirty="0" smtClean="0"/>
              <a:t>GPIO</a:t>
            </a:r>
            <a:r>
              <a:rPr lang="zh-CN" altLang="en-US" sz="1600" dirty="0" smtClean="0"/>
              <a:t>按键中断”实验内容类似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区别在于，中断函数的分配使用</a:t>
            </a:r>
            <a:r>
              <a:rPr lang="en-US" altLang="zh-CN" sz="1600" dirty="0" smtClean="0"/>
              <a:t>bios</a:t>
            </a:r>
            <a:r>
              <a:rPr lang="zh-CN" altLang="en-US" sz="1600" dirty="0" smtClean="0"/>
              <a:t>进行</a:t>
            </a:r>
            <a:endParaRPr lang="en-US" altLang="zh-CN" sz="1600" dirty="0" smtClean="0"/>
          </a:p>
          <a:p>
            <a:r>
              <a:rPr lang="zh-CN" altLang="en-US" sz="2000" dirty="0" smtClean="0"/>
              <a:t>使用</a:t>
            </a:r>
            <a:r>
              <a:rPr lang="en-US" altLang="zh-CN" sz="2000" dirty="0" smtClean="0"/>
              <a:t>TCF</a:t>
            </a:r>
            <a:r>
              <a:rPr lang="zh-CN" altLang="en-US" sz="2000" dirty="0" smtClean="0"/>
              <a:t>管理器</a:t>
            </a:r>
            <a:endParaRPr lang="en-US" altLang="zh-CN" sz="2000" dirty="0" smtClean="0"/>
          </a:p>
          <a:p>
            <a:pPr lvl="1"/>
            <a:r>
              <a:rPr lang="zh-CN" altLang="en-US" sz="1600" dirty="0" smtClean="0"/>
              <a:t>选择</a:t>
            </a:r>
            <a:r>
              <a:rPr lang="zh-CN" altLang="en-US" sz="1600" dirty="0" smtClean="0"/>
              <a:t>指定的中断号，设定其属性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填写中断所选择的事件号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填写中断处理函数，注意下划线前缀</a:t>
            </a:r>
            <a:endParaRPr lang="en-US" altLang="zh-CN" sz="1600" dirty="0" smtClean="0"/>
          </a:p>
          <a:p>
            <a:pPr lvl="1"/>
            <a:r>
              <a:rPr lang="zh-CN" altLang="en-US" sz="1600" dirty="0" smtClean="0"/>
              <a:t>另外，需要选中“使用中断分配器”</a:t>
            </a:r>
            <a:endParaRPr lang="en-US" altLang="zh-CN" sz="1800" dirty="0" smtClean="0"/>
          </a:p>
          <a:p>
            <a:pPr lvl="1"/>
            <a:endParaRPr lang="zh-CN" altLang="en-US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27</a:t>
            </a:fld>
            <a:endParaRPr lang="zh-CN" altLang="en-US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196752"/>
            <a:ext cx="2808312" cy="315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725144"/>
            <a:ext cx="2817988" cy="1999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5324425"/>
            <a:ext cx="2691400" cy="1416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9512" y="4005064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另外还需要在初始化函数中包含以下头文件</a:t>
            </a:r>
            <a:endParaRPr lang="en-US" altLang="zh-CN" dirty="0" smtClean="0"/>
          </a:p>
          <a:p>
            <a:r>
              <a:rPr lang="en-US" altLang="zh-CN" dirty="0" smtClean="0"/>
              <a:t>#</a:t>
            </a:r>
            <a:r>
              <a:rPr lang="en-US" altLang="zh-CN" dirty="0" smtClean="0"/>
              <a:t>include &lt;c62.h</a:t>
            </a:r>
            <a:r>
              <a:rPr lang="en-US" altLang="zh-CN" dirty="0" smtClean="0"/>
              <a:t>&gt;</a:t>
            </a:r>
          </a:p>
          <a:p>
            <a:r>
              <a:rPr lang="zh-CN" altLang="en-US" dirty="0" smtClean="0"/>
              <a:t>在系统初始化时，执行以下代码：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 C62_enableIER (C62_EINT4);</a:t>
            </a:r>
            <a:endParaRPr lang="zh-CN" alt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上机操作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28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切换</a:t>
            </a:r>
            <a:r>
              <a:rPr lang="en-US" altLang="zh-CN" dirty="0" smtClean="0"/>
              <a:t>active project </a:t>
            </a:r>
            <a:r>
              <a:rPr lang="zh-CN" altLang="en-US" dirty="0" smtClean="0"/>
              <a:t>至</a:t>
            </a:r>
            <a:r>
              <a:rPr lang="en-US" altLang="zh-CN" dirty="0" smtClean="0"/>
              <a:t>LAB3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编译</a:t>
            </a:r>
            <a:r>
              <a:rPr lang="zh-CN" altLang="en-US" sz="2800" dirty="0" smtClean="0"/>
              <a:t>并</a:t>
            </a:r>
            <a:r>
              <a:rPr lang="en-US" altLang="zh-CN" sz="2800" dirty="0" smtClean="0"/>
              <a:t>Debug</a:t>
            </a:r>
            <a:r>
              <a:rPr lang="zh-CN" altLang="en-US" sz="2800" dirty="0" smtClean="0"/>
              <a:t>该项目</a:t>
            </a:r>
            <a:endParaRPr lang="en-US" altLang="zh-CN" sz="2800" dirty="0" smtClean="0"/>
          </a:p>
          <a:p>
            <a:r>
              <a:rPr lang="zh-CN" altLang="en-US" sz="2800" dirty="0" smtClean="0"/>
              <a:t>运行代码，观察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闪烁情况。</a:t>
            </a:r>
            <a:endParaRPr lang="en-US" altLang="zh-CN" sz="2800" dirty="0" smtClean="0"/>
          </a:p>
          <a:p>
            <a:r>
              <a:rPr lang="zh-CN" altLang="en-US" sz="2800" dirty="0" smtClean="0"/>
              <a:t>按下按键 </a:t>
            </a:r>
            <a:r>
              <a:rPr lang="en-US" altLang="zh-CN" sz="2800" dirty="0" smtClean="0"/>
              <a:t>USER1</a:t>
            </a:r>
            <a:r>
              <a:rPr lang="zh-CN" altLang="en-US" sz="2800" dirty="0" smtClean="0"/>
              <a:t>（图中红圈）</a:t>
            </a:r>
            <a:endParaRPr lang="en-US" altLang="zh-CN" sz="2800" dirty="0" smtClean="0"/>
          </a:p>
          <a:p>
            <a:r>
              <a:rPr lang="zh-CN" altLang="en-US" sz="2800" dirty="0" smtClean="0"/>
              <a:t>观察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闪烁情况的变化</a:t>
            </a:r>
            <a:endParaRPr lang="en-US" altLang="zh-CN" sz="2800" dirty="0" smtClean="0"/>
          </a:p>
          <a:p>
            <a:r>
              <a:rPr lang="zh-CN" altLang="en-US" sz="2800" dirty="0" smtClean="0"/>
              <a:t>更改处理器主频再次观察按键前后的</a:t>
            </a:r>
            <a:r>
              <a:rPr lang="en-US" altLang="zh-CN" sz="2800" dirty="0" smtClean="0"/>
              <a:t>LED</a:t>
            </a:r>
            <a:r>
              <a:rPr lang="zh-CN" altLang="en-US" sz="2800" dirty="0" smtClean="0"/>
              <a:t>闪烁</a:t>
            </a:r>
            <a:endParaRPr lang="en-US" altLang="zh-CN" sz="2800" dirty="0" smtClean="0"/>
          </a:p>
          <a:p>
            <a:endParaRPr lang="en-US" altLang="zh-CN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29</a:t>
            </a:fld>
            <a:endParaRPr lang="zh-CN" altLang="en-US"/>
          </a:p>
        </p:txBody>
      </p: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412776"/>
            <a:ext cx="2865065" cy="1766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005064"/>
            <a:ext cx="4896544" cy="2022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本课程实验内容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Hello World on DSP </a:t>
            </a:r>
          </a:p>
          <a:p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LED 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系列实验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点灯实验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直接配置寄存器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点灯实验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使用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GEL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函数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点灯实验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使用</a:t>
            </a:r>
            <a:r>
              <a:rPr lang="en-US" altLang="zh-CN" sz="1600" dirty="0" err="1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StarterWare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库函数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通过按键中断控制走马灯实验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-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使用</a:t>
            </a:r>
            <a:r>
              <a:rPr lang="en-US" altLang="zh-CN" sz="1600" dirty="0" err="1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StarterWare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库函数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音频实时采集回放实验：使用中断、</a:t>
            </a:r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I2C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控制器、</a:t>
            </a:r>
            <a:r>
              <a:rPr lang="en-US" altLang="zh-CN" sz="1800" dirty="0" err="1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McASP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控制器、</a:t>
            </a:r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AIC31 Codec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DMA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控制器和</a:t>
            </a:r>
            <a:r>
              <a:rPr lang="en-US" altLang="zh-CN" sz="1800" dirty="0" err="1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StarterWare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库函数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存储器布局和访存性能测试实验：使用片内</a:t>
            </a:r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RAM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，片外</a:t>
            </a:r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DDR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1800" dirty="0" err="1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malloc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函数、定时器，观察</a:t>
            </a:r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MAP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文件，本实验基于音频采集回放实验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使用</a:t>
            </a:r>
            <a:r>
              <a:rPr lang="en-US" altLang="zh-CN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FIR</a:t>
            </a:r>
            <a:r>
              <a:rPr lang="zh-CN" altLang="en-US" sz="1800" dirty="0" smtClean="0">
                <a:solidFill>
                  <a:schemeClr val="bg1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滤波器的实时音频均衡器实验，本实验基于音频采集回放实验</a:t>
            </a:r>
            <a:endParaRPr lang="en-US" altLang="zh-CN" sz="1800" dirty="0" smtClean="0">
              <a:solidFill>
                <a:schemeClr val="bg1">
                  <a:lumMod val="50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DSP/BIOS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 Hello World 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和系统时间打印实验</a:t>
            </a:r>
            <a:endParaRPr lang="en-US" altLang="zh-CN" sz="18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DSP/BIOS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线程任务（</a:t>
            </a:r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TSK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）和信号量（</a:t>
            </a:r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SEM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）实验</a:t>
            </a:r>
            <a:endParaRPr lang="en-US" altLang="zh-CN" sz="18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DSP/BIOS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：按键中断和点灯实验：使用</a:t>
            </a:r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BIOS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中断调度器</a:t>
            </a:r>
            <a:endParaRPr lang="en-US" altLang="zh-CN" sz="18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DSP/BIOS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：音频实时采集、回放实验：使用</a:t>
            </a:r>
            <a:r>
              <a:rPr lang="en-US" altLang="zh-CN" sz="1800" dirty="0" smtClean="0">
                <a:latin typeface="楷体_GB2312" pitchFamily="49" charset="-122"/>
                <a:ea typeface="楷体_GB2312" pitchFamily="49" charset="-122"/>
              </a:rPr>
              <a:t>BIOS</a:t>
            </a:r>
            <a:r>
              <a:rPr lang="zh-CN" altLang="en-US" sz="1800" dirty="0" smtClean="0">
                <a:latin typeface="楷体_GB2312" pitchFamily="49" charset="-122"/>
                <a:ea typeface="楷体_GB2312" pitchFamily="49" charset="-122"/>
              </a:rPr>
              <a:t>中断调度器</a:t>
            </a:r>
            <a:endParaRPr lang="en-US" altLang="zh-CN" sz="18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LAB3</a:t>
            </a:r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8002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本实验作业和之前的</a:t>
            </a:r>
            <a:r>
              <a:rPr lang="en-US" altLang="zh-CN" sz="2800" dirty="0" smtClean="0"/>
              <a:t>Part I - LAB5</a:t>
            </a:r>
            <a:r>
              <a:rPr lang="zh-CN" altLang="en-US" sz="2800" dirty="0" smtClean="0"/>
              <a:t>作业一致。</a:t>
            </a:r>
            <a:endParaRPr lang="en-US" altLang="zh-CN" sz="2800" dirty="0" smtClean="0"/>
          </a:p>
          <a:p>
            <a:r>
              <a:rPr lang="zh-CN" altLang="en-US" sz="2800" dirty="0" smtClean="0"/>
              <a:t>请在</a:t>
            </a:r>
            <a:r>
              <a:rPr lang="en-US" altLang="zh-CN" sz="2800" dirty="0" smtClean="0"/>
              <a:t>DSP/BIOS</a:t>
            </a:r>
            <a:r>
              <a:rPr lang="zh-CN" altLang="en-US" sz="2800" dirty="0" smtClean="0"/>
              <a:t>的环境中重新完成一遍。</a:t>
            </a:r>
            <a:endParaRPr lang="en-US" altLang="zh-CN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cs typeface="Times New Roman" pitchFamily="18" charset="0"/>
              </a:rPr>
              <a:t>LAB4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32403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  <a:r>
              <a:rPr lang="en-US" altLang="zh-CN" sz="4400" dirty="0" smtClean="0">
                <a:cs typeface="Times New Roman" pitchFamily="18" charset="0"/>
              </a:rPr>
              <a:t>DSP/BIOS</a:t>
            </a:r>
          </a:p>
          <a:p>
            <a:pPr algn="ctr">
              <a:buNone/>
            </a:pPr>
            <a:r>
              <a:rPr lang="zh-CN" altLang="en-US" sz="4400" dirty="0" smtClean="0">
                <a:cs typeface="Times New Roman" pitchFamily="18" charset="0"/>
              </a:rPr>
              <a:t>和</a:t>
            </a:r>
            <a:endParaRPr lang="en-US" altLang="zh-CN" sz="4400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zh-CN" altLang="en-US" sz="4400" dirty="0" smtClean="0">
                <a:cs typeface="Times New Roman" pitchFamily="18" charset="0"/>
              </a:rPr>
              <a:t>音频滤波器</a:t>
            </a:r>
            <a:endParaRPr lang="en-US" altLang="zh-CN" sz="44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31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背景</a:t>
            </a:r>
            <a:r>
              <a:rPr lang="zh-CN" altLang="en-US" sz="6600" dirty="0" smtClean="0">
                <a:cs typeface="Times New Roman" pitchFamily="18" charset="0"/>
              </a:rPr>
              <a:t>知识</a:t>
            </a:r>
            <a:endParaRPr lang="en-US" altLang="zh-CN" sz="6600" dirty="0" smtClean="0">
              <a:cs typeface="Times New Roman" pitchFamily="18" charset="0"/>
            </a:endParaRPr>
          </a:p>
          <a:p>
            <a:pPr algn="ctr">
              <a:buNone/>
            </a:pPr>
            <a:endParaRPr lang="en-US" altLang="zh-CN" sz="6600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zh-CN" altLang="en-US" sz="2800" dirty="0" smtClean="0">
                <a:cs typeface="Times New Roman" pitchFamily="18" charset="0"/>
              </a:rPr>
              <a:t>本</a:t>
            </a:r>
            <a:r>
              <a:rPr lang="zh-CN" altLang="en-US" sz="2800" dirty="0" smtClean="0">
                <a:cs typeface="Times New Roman" pitchFamily="18" charset="0"/>
              </a:rPr>
              <a:t>实验和</a:t>
            </a:r>
            <a:r>
              <a:rPr lang="en-US" altLang="zh-CN" sz="2800" dirty="0" smtClean="0">
                <a:cs typeface="Times New Roman" pitchFamily="18" charset="0"/>
              </a:rPr>
              <a:t>PART II -LAB2 </a:t>
            </a:r>
            <a:r>
              <a:rPr lang="zh-CN" altLang="en-US" sz="2800" dirty="0" smtClean="0">
                <a:cs typeface="Times New Roman" pitchFamily="18" charset="0"/>
              </a:rPr>
              <a:t>知识结构类似，区别在于使用</a:t>
            </a:r>
            <a:r>
              <a:rPr lang="en-US" altLang="zh-CN" sz="2800" dirty="0" smtClean="0">
                <a:cs typeface="Times New Roman" pitchFamily="18" charset="0"/>
              </a:rPr>
              <a:t>DSP/BIOS</a:t>
            </a:r>
            <a:r>
              <a:rPr lang="zh-CN" altLang="en-US" sz="2800" dirty="0" smtClean="0">
                <a:cs typeface="Times New Roman" pitchFamily="18" charset="0"/>
              </a:rPr>
              <a:t>调度和分配中断</a:t>
            </a:r>
            <a:endParaRPr lang="en-US" altLang="zh-CN" sz="28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32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  <a:r>
              <a:rPr lang="zh-CN" altLang="en-US" sz="4400" dirty="0" smtClean="0">
                <a:cs typeface="Times New Roman" pitchFamily="18" charset="0"/>
              </a:rPr>
              <a:t>上机操作</a:t>
            </a:r>
            <a:endParaRPr lang="en-US" altLang="zh-CN" sz="4400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en-US" altLang="zh-CN" sz="4400" dirty="0" smtClean="0">
                <a:cs typeface="Times New Roman" pitchFamily="18" charset="0"/>
              </a:rPr>
              <a:t>&amp;</a:t>
            </a:r>
          </a:p>
          <a:p>
            <a:pPr algn="ctr">
              <a:buNone/>
            </a:pPr>
            <a:r>
              <a:rPr lang="en-US" altLang="zh-CN" sz="4400" dirty="0" smtClean="0">
                <a:cs typeface="Times New Roman" pitchFamily="18" charset="0"/>
              </a:rPr>
              <a:t>LAB</a:t>
            </a:r>
            <a:r>
              <a:rPr lang="zh-CN" altLang="en-US" sz="4400" dirty="0" smtClean="0">
                <a:cs typeface="Times New Roman" pitchFamily="18" charset="0"/>
              </a:rPr>
              <a:t>作业</a:t>
            </a:r>
            <a:endParaRPr lang="en-US" altLang="zh-CN" sz="4400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zh-CN" altLang="en-US" sz="4400" dirty="0" smtClean="0">
                <a:cs typeface="Times New Roman" pitchFamily="18" charset="0"/>
              </a:rPr>
              <a:t>和</a:t>
            </a:r>
            <a:r>
              <a:rPr lang="en-US" altLang="zh-CN" sz="4400" dirty="0" smtClean="0">
                <a:cs typeface="Times New Roman" pitchFamily="18" charset="0"/>
              </a:rPr>
              <a:t>Part II-LAB2</a:t>
            </a:r>
            <a:r>
              <a:rPr lang="zh-CN" altLang="en-US" sz="4400" dirty="0" smtClean="0">
                <a:cs typeface="Times New Roman" pitchFamily="18" charset="0"/>
              </a:rPr>
              <a:t>一致</a:t>
            </a:r>
            <a:endParaRPr lang="en-US" altLang="zh-CN" sz="4400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zh-CN" altLang="en-US" sz="4400" dirty="0" smtClean="0">
                <a:cs typeface="Times New Roman" pitchFamily="18" charset="0"/>
              </a:rPr>
              <a:t>请重新做一次</a:t>
            </a:r>
            <a:endParaRPr lang="en-US" altLang="zh-CN" sz="4400" dirty="0" smtClean="0">
              <a:cs typeface="Times New Roman" pitchFamily="18" charset="0"/>
            </a:endParaRPr>
          </a:p>
          <a:p>
            <a:pPr algn="ctr">
              <a:buNone/>
            </a:pPr>
            <a:r>
              <a:rPr lang="zh-CN" altLang="en-US" sz="4400" smtClean="0">
                <a:cs typeface="Times New Roman" pitchFamily="18" charset="0"/>
              </a:rPr>
              <a:t>注意观察 </a:t>
            </a:r>
            <a:r>
              <a:rPr lang="en-US" altLang="zh-CN" sz="4400" smtClean="0">
                <a:cs typeface="Times New Roman" pitchFamily="18" charset="0"/>
              </a:rPr>
              <a:t>LOG_printf</a:t>
            </a:r>
            <a:r>
              <a:rPr lang="en-US" altLang="zh-CN" sz="4400" dirty="0" smtClean="0">
                <a:cs typeface="Times New Roman" pitchFamily="18" charset="0"/>
              </a:rPr>
              <a:t> </a:t>
            </a:r>
            <a:r>
              <a:rPr lang="zh-CN" altLang="en-US" sz="4400" dirty="0" smtClean="0">
                <a:cs typeface="Times New Roman" pitchFamily="18" charset="0"/>
              </a:rPr>
              <a:t>的打印</a:t>
            </a:r>
            <a:endParaRPr lang="en-US" altLang="zh-CN" sz="44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33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44824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132856"/>
            <a:ext cx="8229600" cy="352839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b="1" i="1" dirty="0" smtClean="0">
                <a:cs typeface="Times New Roman" pitchFamily="18" charset="0"/>
              </a:rPr>
              <a:t>That’s ALL</a:t>
            </a:r>
          </a:p>
          <a:p>
            <a:pPr algn="ctr">
              <a:buNone/>
            </a:pPr>
            <a:r>
              <a:rPr lang="en-US" altLang="zh-CN" sz="6600" b="1" i="1" dirty="0" smtClean="0">
                <a:cs typeface="Times New Roman" pitchFamily="18" charset="0"/>
              </a:rPr>
              <a:t>Happy DSP Life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34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cs typeface="Times New Roman" pitchFamily="18" charset="0"/>
              </a:rPr>
              <a:t>LAB1 </a:t>
            </a:r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4800" dirty="0" err="1" smtClean="0">
                <a:cs typeface="Times New Roman" pitchFamily="18" charset="0"/>
              </a:rPr>
              <a:t>dsp</a:t>
            </a:r>
            <a:r>
              <a:rPr lang="en-US" altLang="zh-CN" sz="4800" dirty="0" smtClean="0">
                <a:cs typeface="Times New Roman" pitchFamily="18" charset="0"/>
              </a:rPr>
              <a:t>/bios</a:t>
            </a:r>
          </a:p>
          <a:p>
            <a:pPr algn="ctr">
              <a:buNone/>
            </a:pPr>
            <a:r>
              <a:rPr lang="en-US" altLang="zh-CN" sz="4800" dirty="0" err="1" smtClean="0">
                <a:cs typeface="Times New Roman" pitchFamily="18" charset="0"/>
              </a:rPr>
              <a:t>LOG_printf</a:t>
            </a:r>
            <a:r>
              <a:rPr lang="en-US" altLang="zh-CN" sz="4800" dirty="0" smtClean="0">
                <a:cs typeface="Times New Roman" pitchFamily="18" charset="0"/>
              </a:rPr>
              <a:t> &amp; CLK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4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背景知识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5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6" name="Picture 2" descr="C:\Program Files (x86)\Microsoft Office\MEDIA\CAGCAT10\j0299125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348880"/>
            <a:ext cx="1100023" cy="180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关于处理器和操作系统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处理器的寻址模式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实模式 </a:t>
            </a:r>
            <a:r>
              <a:rPr lang="en-US" altLang="zh-CN" dirty="0" err="1" smtClean="0"/>
              <a:t>vs</a:t>
            </a:r>
            <a:r>
              <a:rPr lang="en-US" altLang="zh-CN" dirty="0" smtClean="0"/>
              <a:t> </a:t>
            </a:r>
            <a:r>
              <a:rPr lang="zh-CN" altLang="en-US" dirty="0" smtClean="0"/>
              <a:t>保护模式，物理地址 </a:t>
            </a:r>
            <a:r>
              <a:rPr lang="en-US" altLang="zh-CN" dirty="0" err="1" smtClean="0"/>
              <a:t>vs</a:t>
            </a:r>
            <a:r>
              <a:rPr lang="en-US" altLang="zh-CN" dirty="0" smtClean="0"/>
              <a:t> </a:t>
            </a:r>
            <a:r>
              <a:rPr lang="zh-CN" altLang="en-US" dirty="0" smtClean="0"/>
              <a:t>虚拟地址</a:t>
            </a:r>
            <a:endParaRPr lang="en-US" altLang="zh-CN" dirty="0" smtClean="0"/>
          </a:p>
          <a:p>
            <a:r>
              <a:rPr lang="en-US" altLang="zh-CN" dirty="0" smtClean="0"/>
              <a:t>DSP</a:t>
            </a:r>
            <a:r>
              <a:rPr lang="zh-CN" altLang="en-US" dirty="0" smtClean="0"/>
              <a:t>处理器</a:t>
            </a:r>
            <a:r>
              <a:rPr lang="en-US" altLang="zh-CN" dirty="0" smtClean="0"/>
              <a:t>—</a:t>
            </a:r>
            <a:r>
              <a:rPr lang="zh-CN" altLang="en-US" dirty="0" smtClean="0"/>
              <a:t>主要用于计算任务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工作在实模式下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没有 内存管理单元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所有任务均可以直接访问物理地址</a:t>
            </a:r>
            <a:endParaRPr lang="en-US" altLang="zh-CN" dirty="0" smtClean="0"/>
          </a:p>
          <a:p>
            <a:r>
              <a:rPr lang="zh-CN" altLang="en-US" dirty="0" smtClean="0"/>
              <a:t>操作系统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支持内存管理的通用系统 </a:t>
            </a:r>
            <a:r>
              <a:rPr lang="en-US" altLang="zh-CN" dirty="0" smtClean="0"/>
              <a:t>Windows</a:t>
            </a:r>
            <a:r>
              <a:rPr lang="zh-CN" altLang="en-US" dirty="0" smtClean="0"/>
              <a:t>，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无内存管理的嵌入式系统 </a:t>
            </a:r>
            <a:r>
              <a:rPr lang="en-US" altLang="zh-CN" dirty="0" err="1" smtClean="0"/>
              <a:t>ucos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dsp</a:t>
            </a:r>
            <a:r>
              <a:rPr lang="en-US" altLang="zh-CN" dirty="0" smtClean="0"/>
              <a:t>/bios</a:t>
            </a:r>
            <a:r>
              <a:rPr lang="zh-CN" altLang="en-US" dirty="0" smtClean="0"/>
              <a:t>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为什么需要操作系统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Autofit/>
          </a:bodyPr>
          <a:lstStyle/>
          <a:p>
            <a:r>
              <a:rPr lang="zh-CN" altLang="en-US" dirty="0" smtClean="0"/>
              <a:t>任务管理</a:t>
            </a:r>
            <a:r>
              <a:rPr lang="en-US" altLang="zh-CN" dirty="0" smtClean="0"/>
              <a:t>—</a:t>
            </a:r>
            <a:r>
              <a:rPr lang="zh-CN" altLang="en-US" dirty="0" smtClean="0"/>
              <a:t>隔离与切换调度</a:t>
            </a:r>
            <a:endParaRPr lang="en-US" altLang="zh-CN" dirty="0" smtClean="0"/>
          </a:p>
          <a:p>
            <a:r>
              <a:rPr lang="zh-CN" altLang="en-US" dirty="0" smtClean="0"/>
              <a:t>应用层的软件重用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操作系统和驱动程序屏蔽硬件细节</a:t>
            </a:r>
            <a:endParaRPr lang="en-US" altLang="zh-CN" dirty="0" smtClean="0"/>
          </a:p>
          <a:p>
            <a:r>
              <a:rPr lang="zh-CN" altLang="en-US" dirty="0" smtClean="0"/>
              <a:t>便于调试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16</a:t>
            </a:r>
            <a:r>
              <a:rPr lang="zh-CN" altLang="en-US" dirty="0" smtClean="0"/>
              <a:t>进制的</a:t>
            </a:r>
            <a:r>
              <a:rPr lang="en-US" altLang="zh-CN" dirty="0" smtClean="0"/>
              <a:t>RAM View</a:t>
            </a:r>
            <a:r>
              <a:rPr lang="zh-CN" altLang="en-US" dirty="0" smtClean="0"/>
              <a:t>不如</a:t>
            </a:r>
            <a:r>
              <a:rPr lang="en-US" altLang="zh-CN" dirty="0" smtClean="0"/>
              <a:t>ASCII</a:t>
            </a:r>
            <a:r>
              <a:rPr lang="zh-CN" altLang="en-US" dirty="0" smtClean="0"/>
              <a:t>友好</a:t>
            </a:r>
            <a:endParaRPr lang="en-US" altLang="zh-CN" dirty="0" smtClean="0"/>
          </a:p>
          <a:p>
            <a:r>
              <a:rPr lang="zh-CN" altLang="en-US" dirty="0" smtClean="0"/>
              <a:t>操作系统的局限性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标准操作系统：</a:t>
            </a:r>
            <a:r>
              <a:rPr lang="zh-CN" altLang="en-US" sz="2000" dirty="0" smtClean="0"/>
              <a:t>过多层次的抽象导致驱动软件开发工作量较大，中断的响应速度较慢。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实模式操作系统：</a:t>
            </a:r>
            <a:r>
              <a:rPr lang="zh-CN" altLang="en-US" sz="2000" dirty="0" smtClean="0"/>
              <a:t>任务隔离和保护性不好，单个进程出错容易造成系统崩溃。</a:t>
            </a:r>
            <a:endParaRPr lang="en-US" altLang="zh-CN" sz="20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 smtClean="0"/>
              <a:t>LOG_printf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Autofit/>
          </a:bodyPr>
          <a:lstStyle/>
          <a:p>
            <a:r>
              <a:rPr lang="en-US" altLang="zh-CN" sz="2800" dirty="0" smtClean="0"/>
              <a:t>DSP/BIOS</a:t>
            </a:r>
            <a:r>
              <a:rPr lang="zh-CN" altLang="en-US" sz="2800" dirty="0" smtClean="0"/>
              <a:t>提供的实时打印函数</a:t>
            </a:r>
            <a:endParaRPr lang="en-US" altLang="zh-CN" sz="2800" dirty="0" smtClean="0"/>
          </a:p>
          <a:p>
            <a:r>
              <a:rPr lang="zh-CN" altLang="en-US" sz="2800" dirty="0" smtClean="0"/>
              <a:t>系统资源开销较小</a:t>
            </a:r>
            <a:endParaRPr lang="en-US" altLang="zh-CN" sz="2800" dirty="0" smtClean="0"/>
          </a:p>
          <a:p>
            <a:r>
              <a:rPr lang="zh-CN" altLang="en-US" sz="2800" dirty="0" smtClean="0"/>
              <a:t>可以向内存打印实时数据</a:t>
            </a:r>
            <a:endParaRPr lang="en-US" altLang="zh-CN" sz="2800" dirty="0" smtClean="0"/>
          </a:p>
          <a:p>
            <a:r>
              <a:rPr lang="zh-CN" altLang="en-US" sz="2800" dirty="0" smtClean="0"/>
              <a:t>将处理器暂停后，</a:t>
            </a:r>
            <a:r>
              <a:rPr lang="en-US" altLang="zh-CN" sz="2800" dirty="0" smtClean="0"/>
              <a:t>CCS</a:t>
            </a:r>
            <a:r>
              <a:rPr lang="zh-CN" altLang="en-US" sz="2800" dirty="0" smtClean="0"/>
              <a:t>将</a:t>
            </a:r>
            <a:r>
              <a:rPr lang="en-US" altLang="zh-CN" sz="2800" dirty="0" smtClean="0"/>
              <a:t>DSP</a:t>
            </a:r>
            <a:r>
              <a:rPr lang="zh-CN" altLang="en-US" sz="2800" dirty="0" smtClean="0"/>
              <a:t>内存中的数据导入到开发机观察。</a:t>
            </a:r>
            <a:endParaRPr lang="en-US" altLang="zh-CN" sz="2800" dirty="0" smtClean="0"/>
          </a:p>
          <a:p>
            <a:r>
              <a:rPr lang="zh-CN" altLang="en-US" sz="2800" dirty="0" smtClean="0"/>
              <a:t>向指定的信息内存区域打印</a:t>
            </a:r>
            <a:endParaRPr lang="en-US" altLang="zh-CN" sz="2800" dirty="0" smtClean="0"/>
          </a:p>
          <a:p>
            <a:r>
              <a:rPr lang="zh-CN" altLang="en-US" sz="2800" dirty="0" smtClean="0"/>
              <a:t>信息内存填充模式有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种</a:t>
            </a:r>
            <a:endParaRPr lang="en-US" altLang="zh-CN" sz="2800" dirty="0" smtClean="0"/>
          </a:p>
          <a:p>
            <a:pPr lvl="1"/>
            <a:r>
              <a:rPr lang="en-US" altLang="zh-CN" sz="2400" dirty="0" smtClean="0"/>
              <a:t>Fixed</a:t>
            </a:r>
            <a:r>
              <a:rPr lang="zh-CN" altLang="en-US" sz="2400" dirty="0" smtClean="0"/>
              <a:t>模式，填充满之后不再继续填充内存区域</a:t>
            </a:r>
            <a:endParaRPr lang="en-US" altLang="zh-CN" sz="2400" dirty="0" smtClean="0"/>
          </a:p>
          <a:p>
            <a:pPr lvl="1"/>
            <a:r>
              <a:rPr lang="en-US" altLang="zh-CN" sz="2400" dirty="0" smtClean="0"/>
              <a:t>Circular</a:t>
            </a:r>
            <a:r>
              <a:rPr lang="zh-CN" altLang="en-US" sz="2400" dirty="0" smtClean="0"/>
              <a:t>模式，回绕到内存首地址继续填充内存区域</a:t>
            </a: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cs typeface="Times New Roman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altLang="zh-CN" sz="6600" dirty="0" smtClean="0"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zh-CN" altLang="en-US" sz="6600" dirty="0" smtClean="0">
                <a:cs typeface="Times New Roman" pitchFamily="18" charset="0"/>
              </a:rPr>
              <a:t>上机操作</a:t>
            </a:r>
            <a:endParaRPr lang="en-US" altLang="zh-CN" sz="6600" dirty="0" smtClean="0">
              <a:cs typeface="Times New Roman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pPr/>
              <a:t>9</a:t>
            </a:fld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5" name="Picture 1" descr="C:\Program Files (x86)\Microsoft Office\MEDIA\CAGCAT10\j0252349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420888"/>
            <a:ext cx="1242375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64991</TotalTime>
  <Words>1425</Words>
  <Application>Microsoft Office PowerPoint</Application>
  <PresentationFormat>全屏显示(4:3)</PresentationFormat>
  <Paragraphs>247</Paragraphs>
  <Slides>34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6" baseType="lpstr">
      <vt:lpstr>Office 主题</vt:lpstr>
      <vt:lpstr>SmartDraw</vt:lpstr>
      <vt:lpstr>LCDK6748 DSP LAB指导材料</vt:lpstr>
      <vt:lpstr>幻灯片 2</vt:lpstr>
      <vt:lpstr>本课程实验内容</vt:lpstr>
      <vt:lpstr>LAB1 </vt:lpstr>
      <vt:lpstr>幻灯片 5</vt:lpstr>
      <vt:lpstr>关于处理器和操作系统</vt:lpstr>
      <vt:lpstr>为什么需要操作系统</vt:lpstr>
      <vt:lpstr>LOG_printf 函数</vt:lpstr>
      <vt:lpstr>幻灯片 9</vt:lpstr>
      <vt:lpstr>选中并切换到LAB1项目</vt:lpstr>
      <vt:lpstr>编译项目，连接仿真器到LCDK并下载代码</vt:lpstr>
      <vt:lpstr>观察LOG_printf日志窗口的输出结果</vt:lpstr>
      <vt:lpstr>LAB1 作业</vt:lpstr>
      <vt:lpstr>LAB1 作业（续1）</vt:lpstr>
      <vt:lpstr>LAB1 作业（续2）</vt:lpstr>
      <vt:lpstr>LAB2</vt:lpstr>
      <vt:lpstr>幻灯片 17</vt:lpstr>
      <vt:lpstr>操作系统 的 进程 和 线程</vt:lpstr>
      <vt:lpstr>信号量</vt:lpstr>
      <vt:lpstr>DSP/BIOS的多任务支持</vt:lpstr>
      <vt:lpstr>本实验的多任务模型</vt:lpstr>
      <vt:lpstr>幻灯片 22</vt:lpstr>
      <vt:lpstr>选中并切换到LAB2项目</vt:lpstr>
      <vt:lpstr>LAB2 作业</vt:lpstr>
      <vt:lpstr>LAB3</vt:lpstr>
      <vt:lpstr>幻灯片 26</vt:lpstr>
      <vt:lpstr>利用DSP/BIOS响应中断</vt:lpstr>
      <vt:lpstr>幻灯片 28</vt:lpstr>
      <vt:lpstr>切换active project 至LAB3</vt:lpstr>
      <vt:lpstr>LAB3作业</vt:lpstr>
      <vt:lpstr>LAB4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可综合 RTL Testbench</dc:title>
  <cp:lastModifiedBy>duwt_win7</cp:lastModifiedBy>
  <cp:revision>2230</cp:revision>
  <dcterms:modified xsi:type="dcterms:W3CDTF">2014-02-10T11:56:39Z</dcterms:modified>
</cp:coreProperties>
</file>